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3" r:id="rId16"/>
    <p:sldId id="275" r:id="rId17"/>
    <p:sldId id="27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77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14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83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03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19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69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04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78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94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3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06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34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1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23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43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94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E2BB-BD26-4B47-8CD7-F1759963E1E3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E39B85-EE34-4B7E-867B-4CEB27F9B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61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37593" y="1872762"/>
            <a:ext cx="6075484" cy="42466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it-IT" sz="9600" dirty="0" smtClean="0">
                <a:solidFill>
                  <a:srgbClr val="FF3300"/>
                </a:solidFill>
              </a:rPr>
              <a:t>ESTATE </a:t>
            </a:r>
            <a:br>
              <a:rPr lang="it-IT" sz="9600" dirty="0" smtClean="0">
                <a:solidFill>
                  <a:srgbClr val="FF3300"/>
                </a:solidFill>
              </a:rPr>
            </a:br>
            <a:r>
              <a:rPr lang="it-IT" sz="8000" dirty="0" smtClean="0">
                <a:solidFill>
                  <a:srgbClr val="FF3300"/>
                </a:solidFill>
              </a:rPr>
              <a:t>nella </a:t>
            </a:r>
            <a:br>
              <a:rPr lang="it-IT" sz="8000" dirty="0" smtClean="0">
                <a:solidFill>
                  <a:srgbClr val="FF3300"/>
                </a:solidFill>
              </a:rPr>
            </a:br>
            <a:r>
              <a:rPr lang="it-IT" sz="9600" dirty="0" smtClean="0">
                <a:solidFill>
                  <a:srgbClr val="FF3300"/>
                </a:solidFill>
              </a:rPr>
              <a:t>FASE 2</a:t>
            </a:r>
            <a:endParaRPr lang="it-IT" sz="9600" dirty="0">
              <a:solidFill>
                <a:srgbClr val="FF33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92208" y="2936630"/>
            <a:ext cx="3897922" cy="4246685"/>
          </a:xfrm>
        </p:spPr>
        <p:txBody>
          <a:bodyPr>
            <a:normAutofit fontScale="55000" lnSpcReduction="20000"/>
          </a:bodyPr>
          <a:lstStyle/>
          <a:p>
            <a:endParaRPr lang="it-IT" sz="6500" b="1" dirty="0" smtClean="0">
              <a:solidFill>
                <a:schemeClr val="tx1"/>
              </a:solidFill>
            </a:endParaRPr>
          </a:p>
          <a:p>
            <a:r>
              <a:rPr lang="it-IT" sz="6500" b="1" dirty="0" smtClean="0">
                <a:solidFill>
                  <a:schemeClr val="tx1"/>
                </a:solidFill>
              </a:rPr>
              <a:t>Linee </a:t>
            </a:r>
            <a:r>
              <a:rPr lang="it-IT" sz="6500" b="1" dirty="0">
                <a:solidFill>
                  <a:schemeClr val="tx1"/>
                </a:solidFill>
              </a:rPr>
              <a:t>di indirizzo </a:t>
            </a:r>
            <a:endParaRPr lang="it-IT" sz="6500" b="1" dirty="0" smtClean="0">
              <a:solidFill>
                <a:schemeClr val="tx1"/>
              </a:solidFill>
            </a:endParaRPr>
          </a:p>
          <a:p>
            <a:r>
              <a:rPr lang="it-IT" sz="6500" b="1" dirty="0" smtClean="0">
                <a:solidFill>
                  <a:schemeClr val="tx1"/>
                </a:solidFill>
              </a:rPr>
              <a:t>per le </a:t>
            </a:r>
          </a:p>
          <a:p>
            <a:r>
              <a:rPr lang="it-IT" sz="6500" b="1" dirty="0" smtClean="0">
                <a:solidFill>
                  <a:schemeClr val="tx1"/>
                </a:solidFill>
              </a:rPr>
              <a:t>esperienze parrocchiali estive</a:t>
            </a:r>
            <a:endParaRPr lang="it-IT" sz="6500" b="1" dirty="0">
              <a:solidFill>
                <a:schemeClr val="tx1"/>
              </a:solidFill>
            </a:endParaRPr>
          </a:p>
          <a:p>
            <a:pPr algn="r"/>
            <a:endParaRPr lang="it-IT" sz="3200" dirty="0" smtClean="0"/>
          </a:p>
          <a:p>
            <a:pPr algn="r"/>
            <a:r>
              <a:rPr lang="it-IT" sz="3200" dirty="0" smtClean="0"/>
              <a:t>UNA SINTESI</a:t>
            </a:r>
            <a:endParaRPr lang="it-IT" sz="32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076" y="298942"/>
            <a:ext cx="5176054" cy="2464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949569" y="298942"/>
            <a:ext cx="294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Diocesi  Belluno - Feltre</a:t>
            </a:r>
          </a:p>
          <a:p>
            <a:r>
              <a:rPr lang="it-IT" i="1" dirty="0" smtClean="0"/>
              <a:t>Pastorale dei giovani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709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233246" y="615461"/>
            <a:ext cx="9478107" cy="826475"/>
          </a:xfrm>
        </p:spPr>
        <p:txBody>
          <a:bodyPr>
            <a:noAutofit/>
          </a:bodyPr>
          <a:lstStyle/>
          <a:p>
            <a:r>
              <a:rPr lang="it-IT" b="1" dirty="0" smtClean="0"/>
              <a:t>PERMANENZA DEI BAMBINI</a:t>
            </a:r>
            <a:br>
              <a:rPr lang="it-IT" b="1" dirty="0" smtClean="0"/>
            </a:b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idx="1"/>
          </p:nvPr>
        </p:nvSpPr>
        <p:spPr>
          <a:xfrm>
            <a:off x="2233247" y="1441937"/>
            <a:ext cx="9271366" cy="729763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1. SPAZI</a:t>
            </a:r>
            <a:r>
              <a:rPr lang="it-IT" sz="2800" dirty="0"/>
              <a:t>			</a:t>
            </a:r>
            <a:r>
              <a:rPr lang="it-IT" sz="2800" dirty="0" smtClean="0"/>
              <a:t>          </a:t>
            </a:r>
            <a:r>
              <a:rPr lang="it-IT" sz="2800" b="1" dirty="0" smtClean="0">
                <a:solidFill>
                  <a:srgbClr val="FF0000"/>
                </a:solidFill>
              </a:rPr>
              <a:t>logica </a:t>
            </a:r>
            <a:r>
              <a:rPr lang="it-IT" sz="2800" b="1" dirty="0">
                <a:solidFill>
                  <a:srgbClr val="FF0000"/>
                </a:solidFill>
              </a:rPr>
              <a:t>del «piccolo gruppo»</a:t>
            </a:r>
            <a:endParaRPr lang="it-IT" sz="2800" b="1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4294967295"/>
          </p:nvPr>
        </p:nvSpPr>
        <p:spPr>
          <a:xfrm>
            <a:off x="2233247" y="2246561"/>
            <a:ext cx="8124091" cy="412786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«Le </a:t>
            </a:r>
            <a:r>
              <a:rPr lang="it-IT" sz="2000" dirty="0"/>
              <a:t>verifiche sulla funzionalità dell’organizzazione dello spazio ad accogliere le diverse </a:t>
            </a:r>
            <a:r>
              <a:rPr lang="it-IT" sz="2000" dirty="0" smtClean="0"/>
              <a:t>attività programmate </a:t>
            </a:r>
            <a:r>
              <a:rPr lang="it-IT" sz="2000" b="1" dirty="0"/>
              <a:t>non possono prescindere dalla valutazione dell’adeguatezza </a:t>
            </a:r>
            <a:r>
              <a:rPr lang="it-IT" sz="2000" dirty="0"/>
              <a:t>di ogni spazio dal punto </a:t>
            </a:r>
            <a:r>
              <a:rPr lang="it-IT" sz="2000" dirty="0" smtClean="0"/>
              <a:t>di vista </a:t>
            </a:r>
            <a:r>
              <a:rPr lang="it-IT" sz="2000" dirty="0"/>
              <a:t>della </a:t>
            </a:r>
            <a:r>
              <a:rPr lang="it-IT" sz="2000" dirty="0" smtClean="0"/>
              <a:t>sicurezza».</a:t>
            </a:r>
          </a:p>
          <a:p>
            <a:r>
              <a:rPr lang="it-IT" sz="2000" dirty="0" smtClean="0"/>
              <a:t>Evitare gli </a:t>
            </a:r>
            <a:r>
              <a:rPr lang="it-IT" sz="2000" b="1" dirty="0" smtClean="0"/>
              <a:t>assembramenti</a:t>
            </a:r>
            <a:r>
              <a:rPr lang="it-IT" sz="2000" dirty="0" smtClean="0"/>
              <a:t> (anche nei bagni)</a:t>
            </a:r>
          </a:p>
          <a:p>
            <a:r>
              <a:rPr lang="it-IT" sz="2000" b="1" dirty="0"/>
              <a:t>Distanziare</a:t>
            </a:r>
            <a:r>
              <a:rPr lang="it-IT" sz="2000" dirty="0"/>
              <a:t> i banchi e le postazioni di gioco a 1,5/2 metri.</a:t>
            </a:r>
          </a:p>
          <a:p>
            <a:r>
              <a:rPr lang="it-IT" sz="2000" dirty="0"/>
              <a:t>Limitare gli spostamenti dei bambini/ragazzi e degli operatori all’interno degli ambienti dedicati al servizio</a:t>
            </a:r>
            <a:r>
              <a:rPr lang="it-IT" sz="2000" dirty="0" smtClean="0"/>
              <a:t>.</a:t>
            </a:r>
          </a:p>
          <a:p>
            <a:r>
              <a:rPr lang="it-IT" sz="2000" b="1" dirty="0" smtClean="0"/>
              <a:t>Prediligere l’esterno </a:t>
            </a:r>
            <a:r>
              <a:rPr lang="it-IT" sz="2000" dirty="0" smtClean="0"/>
              <a:t>anche per pranzo e riposi</a:t>
            </a:r>
          </a:p>
          <a:p>
            <a:endParaRPr lang="it-IT" dirty="0"/>
          </a:p>
          <a:p>
            <a:endParaRPr lang="it-IT" dirty="0"/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>
            <a:off x="4504405" y="152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2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1485900" y="685800"/>
            <a:ext cx="5681056" cy="5934807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2</a:t>
            </a:r>
            <a:r>
              <a:rPr lang="it-IT" sz="4000" b="1" dirty="0" smtClean="0"/>
              <a:t>.</a:t>
            </a:r>
            <a:r>
              <a:rPr lang="it-IT" sz="2800" b="1" dirty="0" smtClean="0"/>
              <a:t> OGGETTI</a:t>
            </a:r>
          </a:p>
          <a:p>
            <a:r>
              <a:rPr lang="it-IT" dirty="0" smtClean="0"/>
              <a:t>Giochi </a:t>
            </a:r>
            <a:r>
              <a:rPr lang="it-IT" dirty="0"/>
              <a:t>e il materiale in genere destinato alle attività dovrà essere </a:t>
            </a:r>
            <a:r>
              <a:rPr lang="it-IT" b="1" dirty="0"/>
              <a:t>ad uso di un singolo “gruppo” </a:t>
            </a:r>
            <a:r>
              <a:rPr lang="it-IT" b="1" dirty="0" smtClean="0"/>
              <a:t>di bambini/ragazzi</a:t>
            </a:r>
            <a:r>
              <a:rPr lang="it-IT" dirty="0"/>
              <a:t>. Se usati da più “gruppi” diversi è opportuna la disinfezione prima dello scambio</a:t>
            </a:r>
            <a:r>
              <a:rPr lang="it-IT" dirty="0" smtClean="0"/>
              <a:t>.</a:t>
            </a:r>
          </a:p>
          <a:p>
            <a:r>
              <a:rPr lang="it-IT" dirty="0"/>
              <a:t>Prediligere </a:t>
            </a:r>
            <a:r>
              <a:rPr lang="it-IT" b="1" dirty="0"/>
              <a:t>giochi e oggetti facilmente lavabili.</a:t>
            </a:r>
            <a:r>
              <a:rPr lang="it-IT" dirty="0"/>
              <a:t> Eliminare il materiale ludico e i complementi di </a:t>
            </a:r>
            <a:r>
              <a:rPr lang="it-IT" dirty="0" smtClean="0"/>
              <a:t>arredo difficili </a:t>
            </a:r>
            <a:r>
              <a:rPr lang="it-IT" dirty="0"/>
              <a:t>da pulire e disinfettare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/>
              <a:t>A</a:t>
            </a:r>
            <a:r>
              <a:rPr lang="it-IT" dirty="0" smtClean="0"/>
              <a:t>ppositi </a:t>
            </a:r>
            <a:r>
              <a:rPr lang="it-IT" b="1" dirty="0"/>
              <a:t>materassini o lettini </a:t>
            </a:r>
            <a:r>
              <a:rPr lang="it-IT" dirty="0" smtClean="0"/>
              <a:t>che dovranno </a:t>
            </a:r>
            <a:r>
              <a:rPr lang="it-IT" dirty="0"/>
              <a:t>essere ad uso esclusivo del singolo bambino</a:t>
            </a:r>
          </a:p>
          <a:p>
            <a:r>
              <a:rPr lang="it-IT" dirty="0" smtClean="0"/>
              <a:t>Si raccomanda la </a:t>
            </a:r>
            <a:r>
              <a:rPr lang="it-IT" dirty="0"/>
              <a:t>riduzione di materiale ludico a cui il bambino/ragazzo possa accedere in </a:t>
            </a:r>
            <a:r>
              <a:rPr lang="it-IT" dirty="0" smtClean="0"/>
              <a:t>autonomia e la </a:t>
            </a:r>
            <a:r>
              <a:rPr lang="it-IT" dirty="0"/>
              <a:t>messa a disposizione </a:t>
            </a:r>
            <a:r>
              <a:rPr lang="it-IT" dirty="0" smtClean="0"/>
              <a:t>del </a:t>
            </a:r>
            <a:r>
              <a:rPr lang="it-IT" b="1" dirty="0" smtClean="0"/>
              <a:t>solo materiale utile al gioco/attività del momento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7166956" y="430823"/>
            <a:ext cx="4790581" cy="5468975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pPr lvl="0">
              <a:buClr>
                <a:srgbClr val="A53010"/>
              </a:buClr>
            </a:pPr>
            <a:r>
              <a:rPr lang="it-IT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it-IT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it-IT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PASTI</a:t>
            </a:r>
            <a:endParaRPr lang="it-IT" dirty="0" smtClean="0"/>
          </a:p>
          <a:p>
            <a:r>
              <a:rPr lang="it-IT" dirty="0"/>
              <a:t>M</a:t>
            </a:r>
            <a:r>
              <a:rPr lang="it-IT" dirty="0" smtClean="0"/>
              <a:t>antenimento </a:t>
            </a:r>
            <a:r>
              <a:rPr lang="it-IT" dirty="0"/>
              <a:t>della </a:t>
            </a:r>
            <a:r>
              <a:rPr lang="it-IT" b="1" dirty="0"/>
              <a:t>distanza interpersonale </a:t>
            </a:r>
            <a:r>
              <a:rPr lang="it-IT" dirty="0"/>
              <a:t>e evitare nella stessa sala l’intersezione tra gruppi diversi, organizzando </a:t>
            </a:r>
            <a:r>
              <a:rPr lang="it-IT" b="1" dirty="0"/>
              <a:t>anche a turni </a:t>
            </a:r>
            <a:r>
              <a:rPr lang="it-IT" dirty="0"/>
              <a:t>o utilizzando più sale o sale più ampie (</a:t>
            </a:r>
            <a:r>
              <a:rPr lang="it-IT" b="1" dirty="0"/>
              <a:t>preferibile l’outdoor</a:t>
            </a:r>
            <a:r>
              <a:rPr lang="it-IT" dirty="0" smtClean="0"/>
              <a:t>)</a:t>
            </a:r>
          </a:p>
          <a:p>
            <a:r>
              <a:rPr lang="it-IT" dirty="0"/>
              <a:t>N</a:t>
            </a:r>
            <a:r>
              <a:rPr lang="it-IT" dirty="0" smtClean="0"/>
              <a:t>el </a:t>
            </a:r>
            <a:r>
              <a:rPr lang="it-IT" dirty="0"/>
              <a:t>rispetto delle normative vigenti, vanno previste </a:t>
            </a:r>
            <a:r>
              <a:rPr lang="it-IT" b="1" dirty="0"/>
              <a:t>monoporzioni</a:t>
            </a:r>
            <a:r>
              <a:rPr lang="it-IT" dirty="0"/>
              <a:t> e utilizzo di posate e bicchieri monouso quando non è possibile garantire un’adeguata igienizzazione con lavaggio in lavastoviglie</a:t>
            </a:r>
            <a:r>
              <a:rPr lang="it-IT" dirty="0" smtClean="0"/>
              <a:t>.</a:t>
            </a:r>
          </a:p>
          <a:p>
            <a:r>
              <a:rPr lang="it-IT" b="1" dirty="0"/>
              <a:t>Pulire e disinfettare </a:t>
            </a:r>
            <a:r>
              <a:rPr lang="it-IT" dirty="0"/>
              <a:t>i tavoli di consumazione e aerare gli ambienti ad ogni fine turno mensa.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37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6724" y="603668"/>
            <a:ext cx="8911687" cy="128089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 caso di…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60685" y="1283678"/>
            <a:ext cx="4971420" cy="418404"/>
          </a:xfrm>
        </p:spPr>
        <p:txBody>
          <a:bodyPr/>
          <a:lstStyle/>
          <a:p>
            <a:r>
              <a:rPr lang="it-IT" b="1" dirty="0" smtClean="0"/>
              <a:t>Confermato contagio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863" y="1702083"/>
            <a:ext cx="6312875" cy="508041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il Servizio di Igiene e Sanità Pubblica territorialmente competente viene </a:t>
            </a:r>
            <a:r>
              <a:rPr lang="it-IT" b="1" dirty="0" smtClean="0"/>
              <a:t>tempestivamente informato</a:t>
            </a:r>
          </a:p>
          <a:p>
            <a:r>
              <a:rPr lang="it-IT" dirty="0" smtClean="0"/>
              <a:t>Si dispone </a:t>
            </a:r>
            <a:r>
              <a:rPr lang="it-IT" b="1" dirty="0" smtClean="0"/>
              <a:t>l’immediata chiusura della struttura </a:t>
            </a:r>
            <a:r>
              <a:rPr lang="it-IT" dirty="0" smtClean="0"/>
              <a:t>per un periodo indicativo di 2-5 giorni.</a:t>
            </a:r>
          </a:p>
          <a:p>
            <a:r>
              <a:rPr lang="it-IT" dirty="0" smtClean="0"/>
              <a:t>tutte le famiglie di eventuali altri gruppi vengono tempestivamente informate e invitate in misura precauzionale a rispettare il distanziamento sociale</a:t>
            </a:r>
          </a:p>
          <a:p>
            <a:r>
              <a:rPr lang="it-IT" b="1" dirty="0" smtClean="0"/>
              <a:t>individua tutti i soggetti </a:t>
            </a:r>
            <a:r>
              <a:rPr lang="it-IT" dirty="0" smtClean="0"/>
              <a:t>che sono stati o possono essere stati a contatto stretto con il caso (es. personale dipendente a contatto con il gruppo a cui appartiene il bambino, e gli altri bambini del gruppo ristretto) per i quali va quindi disposto il periodo di isolamento domiciliare</a:t>
            </a:r>
          </a:p>
          <a:p>
            <a:r>
              <a:rPr lang="it-IT" dirty="0"/>
              <a:t>il caso positivo per COVID-19 (bambino o operatore) potrà riprendere la frequenza del servizio </a:t>
            </a:r>
            <a:r>
              <a:rPr lang="it-IT" dirty="0" smtClean="0"/>
              <a:t>per l’infanzia </a:t>
            </a:r>
            <a:r>
              <a:rPr lang="it-IT" b="1" dirty="0"/>
              <a:t>solo dopo la documentazione </a:t>
            </a:r>
            <a:r>
              <a:rPr lang="it-IT" dirty="0"/>
              <a:t>dell’avvenuta guarigione clinica contestualmente alla negativizzazione di due tamponi nasofaringei</a:t>
            </a:r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506629" y="501162"/>
            <a:ext cx="3999001" cy="861646"/>
          </a:xfrm>
        </p:spPr>
        <p:txBody>
          <a:bodyPr/>
          <a:lstStyle/>
          <a:p>
            <a:r>
              <a:rPr lang="it-IT" b="1" dirty="0" smtClean="0"/>
              <a:t>Sintomi sospetti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30463" y="1468315"/>
            <a:ext cx="5861538" cy="5314177"/>
          </a:xfrm>
        </p:spPr>
        <p:txBody>
          <a:bodyPr>
            <a:normAutofit lnSpcReduction="10000"/>
          </a:bodyPr>
          <a:lstStyle/>
          <a:p>
            <a:r>
              <a:rPr lang="it-IT" b="1" dirty="0"/>
              <a:t>sintomi febbrili </a:t>
            </a:r>
            <a:r>
              <a:rPr lang="it-IT" b="1" dirty="0" smtClean="0"/>
              <a:t>e/o respiratori </a:t>
            </a:r>
            <a:r>
              <a:rPr lang="it-IT" b="1" dirty="0"/>
              <a:t>(e/o gastrointestinali specie nel bambino</a:t>
            </a:r>
            <a:r>
              <a:rPr lang="it-IT" b="1" dirty="0" smtClean="0"/>
              <a:t>)</a:t>
            </a:r>
          </a:p>
          <a:p>
            <a:r>
              <a:rPr lang="it-IT" dirty="0"/>
              <a:t>il soggetto deve essere </a:t>
            </a:r>
            <a:r>
              <a:rPr lang="it-IT" b="1" dirty="0"/>
              <a:t>immediatamente isolato,</a:t>
            </a:r>
            <a:r>
              <a:rPr lang="it-IT" dirty="0"/>
              <a:t> invitato a rientrare al proprio domicilio e contattare </a:t>
            </a:r>
            <a:r>
              <a:rPr lang="it-IT" dirty="0" smtClean="0"/>
              <a:t>il Medico </a:t>
            </a:r>
            <a:r>
              <a:rPr lang="it-IT" dirty="0"/>
              <a:t>di </a:t>
            </a:r>
            <a:r>
              <a:rPr lang="it-IT" dirty="0" smtClean="0"/>
              <a:t>Medicina</a:t>
            </a:r>
          </a:p>
          <a:p>
            <a:r>
              <a:rPr lang="it-IT" dirty="0"/>
              <a:t>in caso di tampone positivo </a:t>
            </a:r>
            <a:r>
              <a:rPr lang="it-IT" dirty="0" smtClean="0"/>
              <a:t>…</a:t>
            </a:r>
            <a:endParaRPr lang="it-IT" dirty="0"/>
          </a:p>
          <a:p>
            <a:r>
              <a:rPr lang="it-IT" b="1" dirty="0" smtClean="0"/>
              <a:t>in </a:t>
            </a:r>
            <a:r>
              <a:rPr lang="it-IT" b="1" dirty="0"/>
              <a:t>caso di tampone negativo </a:t>
            </a:r>
            <a:r>
              <a:rPr lang="it-IT" dirty="0" smtClean="0"/>
              <a:t>potrà </a:t>
            </a:r>
            <a:r>
              <a:rPr lang="it-IT" dirty="0"/>
              <a:t>riprendere </a:t>
            </a:r>
            <a:r>
              <a:rPr lang="it-IT" dirty="0" smtClean="0"/>
              <a:t>a frequentare </a:t>
            </a:r>
            <a:r>
              <a:rPr lang="it-IT" dirty="0"/>
              <a:t>gli ambienti </a:t>
            </a:r>
            <a:r>
              <a:rPr lang="it-IT" dirty="0" smtClean="0"/>
              <a:t>ad </a:t>
            </a:r>
            <a:r>
              <a:rPr lang="it-IT" dirty="0"/>
              <a:t>avvenuta guarigione clinica mentre gli altri bambini </a:t>
            </a:r>
            <a:r>
              <a:rPr lang="it-IT" dirty="0" smtClean="0"/>
              <a:t>ed operatori </a:t>
            </a:r>
            <a:r>
              <a:rPr lang="it-IT" dirty="0"/>
              <a:t>potranno riprendere a frequentare gli ambienti scolastici solo dopo la </a:t>
            </a:r>
            <a:r>
              <a:rPr lang="it-IT" dirty="0" smtClean="0"/>
              <a:t>notifica dell’esito </a:t>
            </a:r>
            <a:r>
              <a:rPr lang="it-IT" dirty="0"/>
              <a:t>negativo del test diagnostico eseguito nel soggetto ammalato</a:t>
            </a:r>
            <a:r>
              <a:rPr lang="it-IT" dirty="0" smtClean="0"/>
              <a:t>.</a:t>
            </a:r>
          </a:p>
          <a:p>
            <a:r>
              <a:rPr lang="it-IT" dirty="0" smtClean="0"/>
              <a:t>Frequentemente la popolazione </a:t>
            </a:r>
            <a:r>
              <a:rPr lang="it-IT" dirty="0"/>
              <a:t>pediatrica manifesta forme asintomatiche o paucisintomatiche in caso di infezione da SARS-CoV-2</a:t>
            </a:r>
            <a:r>
              <a:rPr lang="it-IT" dirty="0" smtClean="0"/>
              <a:t>,</a:t>
            </a:r>
            <a:r>
              <a:rPr lang="it-IT" dirty="0"/>
              <a:t> </a:t>
            </a:r>
            <a:r>
              <a:rPr lang="it-IT" b="1" dirty="0"/>
              <a:t>particolare attenzione deve essere posta alle condizioni di salute dei </a:t>
            </a:r>
            <a:r>
              <a:rPr lang="it-IT" b="1" dirty="0" smtClean="0"/>
              <a:t>genitori.</a:t>
            </a:r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58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Grafico delle risposte di Moduli. Titolo della domanda: Nel limite delle possibilità ti aspetti indicazioni chiare dalla Diocesi?. Numero di risposte: 35 risposte."/>
          <p:cNvSpPr>
            <a:spLocks noChangeAspect="1" noChangeArrowheads="1"/>
          </p:cNvSpPr>
          <p:nvPr/>
        </p:nvSpPr>
        <p:spPr bwMode="auto">
          <a:xfrm>
            <a:off x="2063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4" descr="Grafico delle risposte di Moduli. Titolo della domanda: Nel limite delle possibilità ti aspetti indicazioni chiare dalla Diocesi?. Numero di risposte: 35 risposte."/>
          <p:cNvSpPr>
            <a:spLocks noChangeAspect="1" noChangeArrowheads="1"/>
          </p:cNvSpPr>
          <p:nvPr/>
        </p:nvSpPr>
        <p:spPr bwMode="auto">
          <a:xfrm>
            <a:off x="3587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Grafico delle risposte di Moduli. Titolo della domanda: durata giornaliera. Numero di risposte: 36 risposte.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60686" y="624110"/>
            <a:ext cx="9543926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 smtClean="0"/>
              <a:t>«Cosa </a:t>
            </a:r>
            <a:r>
              <a:rPr lang="it-IT" b="1" dirty="0"/>
              <a:t>fai d'estate? almeno fino all'anno </a:t>
            </a:r>
            <a:r>
              <a:rPr lang="it-IT" b="1" dirty="0" smtClean="0"/>
              <a:t>scorso»... </a:t>
            </a:r>
            <a:r>
              <a:rPr lang="it-IT" dirty="0" smtClean="0">
                <a:solidFill>
                  <a:srgbClr val="FF0000"/>
                </a:solidFill>
              </a:rPr>
              <a:t>Chi ha risposto?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48" y="1817077"/>
            <a:ext cx="10280166" cy="48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4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Alcuni dati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39" y="1620739"/>
            <a:ext cx="10600592" cy="50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Quale valore a tali proposte?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 descr="C:\Users\robden\AppData\Local\Microsoft\Windows\INetCache\Content.MSO\E2725D2F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92" y="1565031"/>
            <a:ext cx="10467119" cy="5055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66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 la comunità come è coinvolta?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25" y="1976963"/>
            <a:ext cx="9719186" cy="46178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70" y="1976963"/>
            <a:ext cx="9315495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Quale atteggiamento di fronte a questa estate?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 descr="C:\Users\robden\AppData\Local\Microsoft\Windows\INetCache\Content.MSO\7CD0B41E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2074984"/>
            <a:ext cx="6374422" cy="51259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6435969" y="3191609"/>
            <a:ext cx="56446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già rassegnato nella decisione di sospendere tutto</a:t>
            </a: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600" b="1" dirty="0"/>
              <a:t>preoccupato della situazione ma con la volontà di proporre qualcosa nel limite del possibile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attesa degli eventi, senza particolari idee</a:t>
            </a: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attesa degli eventi, stimolato già da qualche idea alternativa</a:t>
            </a: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incoraggiato dalle nuove possibilità dei mezzi di comunicazione</a:t>
            </a: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sollevato dal minor carico di lavoro e dal fatto di fare più ferie</a:t>
            </a: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angosciato dai bisogni delle famiglie</a:t>
            </a: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con la volontà di proporre qualcosa nel limite del possibile</a:t>
            </a:r>
            <a:endParaRPr lang="it-IT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C:\Users\robden\AppData\Local\Microsoft\Windows\INetCache\Content.MSO\EC7AA4B2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0" y="1675667"/>
            <a:ext cx="11544299" cy="532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998178" y="580147"/>
            <a:ext cx="8524018" cy="1899284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Grazie </a:t>
            </a:r>
            <a:br>
              <a:rPr lang="it-IT" sz="4000" b="1" dirty="0" smtClean="0"/>
            </a:br>
            <a:r>
              <a:rPr lang="it-IT" sz="4000" b="1" dirty="0" smtClean="0"/>
              <a:t>e</a:t>
            </a:r>
            <a:br>
              <a:rPr lang="it-IT" sz="4000" b="1" dirty="0" smtClean="0"/>
            </a:br>
            <a:r>
              <a:rPr lang="it-IT" sz="4000" b="1" dirty="0" smtClean="0"/>
              <a:t>Buon lavoro!</a:t>
            </a:r>
            <a:endParaRPr lang="it-IT" sz="40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56" y="2479431"/>
            <a:ext cx="8066041" cy="41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9963" y="624110"/>
            <a:ext cx="9174650" cy="160034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Premessa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Il presente documento…</a:t>
            </a:r>
            <a:r>
              <a:rPr lang="it-IT" b="1" dirty="0"/>
              <a:t/>
            </a:r>
            <a:br>
              <a:rPr lang="it-IT" b="1" dirty="0"/>
            </a:br>
            <a:r>
              <a:rPr lang="it-IT" sz="2200" dirty="0"/>
              <a:t>Direzione di prevenzione della Regione Veneto (Ordinanza 29/5/2020)</a:t>
            </a:r>
            <a:br>
              <a:rPr lang="it-IT" sz="22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2734" y="2224454"/>
            <a:ext cx="9741878" cy="435219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avvia </a:t>
            </a:r>
            <a:r>
              <a:rPr lang="it-IT" sz="2000" dirty="0"/>
              <a:t>un percorso che consente la graduale ripresa delle attività </a:t>
            </a:r>
            <a:r>
              <a:rPr lang="it-IT" sz="2000" dirty="0" smtClean="0"/>
              <a:t>educative </a:t>
            </a:r>
            <a:r>
              <a:rPr lang="it-IT" sz="2000" dirty="0"/>
              <a:t>per tali </a:t>
            </a:r>
            <a:r>
              <a:rPr lang="it-IT" sz="2000" dirty="0" smtClean="0"/>
              <a:t>fasce di età 0-17 (non si dice nulla sui giovani 18+)</a:t>
            </a:r>
          </a:p>
          <a:p>
            <a:r>
              <a:rPr lang="it-IT" sz="2000" dirty="0" smtClean="0"/>
              <a:t>nel rispetto </a:t>
            </a:r>
            <a:r>
              <a:rPr lang="it-IT" sz="2000" dirty="0"/>
              <a:t>dei principi di sicurezza e prevenzione, a supporto delle </a:t>
            </a:r>
            <a:r>
              <a:rPr lang="it-IT" sz="2000" dirty="0" smtClean="0"/>
              <a:t>famiglie</a:t>
            </a:r>
            <a:r>
              <a:rPr lang="it-IT" sz="2000" dirty="0"/>
              <a:t>;</a:t>
            </a:r>
            <a:endParaRPr lang="it-IT" sz="2000" dirty="0" smtClean="0"/>
          </a:p>
          <a:p>
            <a:r>
              <a:rPr lang="it-IT" sz="2000" dirty="0"/>
              <a:t>t</a:t>
            </a:r>
            <a:r>
              <a:rPr lang="it-IT" sz="2000" dirty="0" smtClean="0"/>
              <a:t>ale progettualità </a:t>
            </a:r>
            <a:r>
              <a:rPr lang="it-IT" sz="2000" dirty="0"/>
              <a:t>consentirà di sviluppare ulteriori riflessioni e modelli </a:t>
            </a:r>
            <a:r>
              <a:rPr lang="it-IT" sz="2000" dirty="0" smtClean="0"/>
              <a:t>organizzativi finalizzati </a:t>
            </a:r>
            <a:r>
              <a:rPr lang="it-IT" sz="2000" dirty="0"/>
              <a:t>alla ripresa </a:t>
            </a:r>
            <a:r>
              <a:rPr lang="it-IT" sz="2000" dirty="0" smtClean="0"/>
              <a:t>delle attività </a:t>
            </a:r>
            <a:r>
              <a:rPr lang="it-IT" sz="2000" dirty="0"/>
              <a:t>scolastiche dal prossimo </a:t>
            </a:r>
            <a:r>
              <a:rPr lang="it-IT" sz="2000" dirty="0" smtClean="0"/>
              <a:t>settembre;</a:t>
            </a:r>
          </a:p>
          <a:p>
            <a:r>
              <a:rPr lang="it-IT" sz="2000" dirty="0" smtClean="0"/>
              <a:t>può essere rivalutato nel tempo in considerazione delle eventuali indicazioni di carattere scientifico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565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Indicazioni generali per la riapertura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1. </a:t>
            </a:r>
            <a:r>
              <a:rPr lang="it-IT" b="1" dirty="0" smtClean="0">
                <a:solidFill>
                  <a:schemeClr val="tx1"/>
                </a:solidFill>
              </a:rPr>
              <a:t>Fattori di protezione «chiave»: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1" y="1905000"/>
            <a:ext cx="10133012" cy="478594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l’igiene </a:t>
            </a:r>
            <a:r>
              <a:rPr lang="it-IT" sz="2000" dirty="0"/>
              <a:t>delle mani con acqua e sapone o con soluzioni/gel a base </a:t>
            </a:r>
            <a:r>
              <a:rPr lang="it-IT" sz="2000" dirty="0" smtClean="0"/>
              <a:t>alcolica;</a:t>
            </a:r>
          </a:p>
          <a:p>
            <a:r>
              <a:rPr lang="it-IT" sz="2000" dirty="0" smtClean="0"/>
              <a:t>evitare </a:t>
            </a:r>
            <a:r>
              <a:rPr lang="it-IT" sz="2000" dirty="0"/>
              <a:t>di toccare gli occhi, il naso e la bocca con le mani</a:t>
            </a:r>
            <a:r>
              <a:rPr lang="it-IT" sz="2000" dirty="0" smtClean="0"/>
              <a:t>;</a:t>
            </a:r>
          </a:p>
          <a:p>
            <a:pPr algn="just"/>
            <a:r>
              <a:rPr lang="it-IT" sz="2000" dirty="0" smtClean="0"/>
              <a:t>tossire o starnutire all’interno del gomito con il braccio piegato o di un fazzoletto, preferibilmente;</a:t>
            </a:r>
          </a:p>
          <a:p>
            <a:r>
              <a:rPr lang="it-IT" sz="2000" dirty="0" smtClean="0"/>
              <a:t>evitare contatti ravvicinati mantenendo la distanza di almeno un metro dalle altre persone;</a:t>
            </a:r>
          </a:p>
          <a:p>
            <a:r>
              <a:rPr lang="it-IT" sz="2000" dirty="0" smtClean="0"/>
              <a:t>in </a:t>
            </a:r>
            <a:r>
              <a:rPr lang="it-IT" sz="2000" dirty="0"/>
              <a:t>caso di febbre e/o sintomi respiratori (e/o gastrointestinali in particolare nei bambini) non </a:t>
            </a:r>
            <a:r>
              <a:rPr lang="it-IT" sz="2000" dirty="0" smtClean="0"/>
              <a:t>uscire di </a:t>
            </a:r>
            <a:r>
              <a:rPr lang="it-IT" sz="2000" dirty="0"/>
              <a:t>casa e contattare il proprio Medico Curante</a:t>
            </a:r>
            <a:r>
              <a:rPr lang="it-IT" sz="2000" dirty="0" smtClean="0"/>
              <a:t>;</a:t>
            </a:r>
            <a:endParaRPr lang="it-IT" sz="2000" dirty="0"/>
          </a:p>
          <a:p>
            <a:r>
              <a:rPr lang="it-IT" sz="2000" dirty="0" smtClean="0"/>
              <a:t>indossare </a:t>
            </a:r>
            <a:r>
              <a:rPr lang="it-IT" sz="2000" dirty="0"/>
              <a:t>la </a:t>
            </a:r>
            <a:r>
              <a:rPr lang="it-IT" sz="2000" dirty="0" smtClean="0"/>
              <a:t>mascherina (dai 6 anni) </a:t>
            </a:r>
            <a:r>
              <a:rPr lang="it-IT" sz="2000" dirty="0"/>
              <a:t>ed eseguire l’igiene delle </a:t>
            </a:r>
            <a:r>
              <a:rPr lang="it-IT" sz="2000" dirty="0" smtClean="0"/>
              <a:t>mani;</a:t>
            </a:r>
          </a:p>
          <a:p>
            <a:r>
              <a:rPr lang="it-IT" sz="2000" dirty="0" smtClean="0"/>
              <a:t>praticare </a:t>
            </a:r>
            <a:r>
              <a:rPr lang="it-IT" sz="2000" dirty="0"/>
              <a:t>un’accurata igiene degli ambienti e delle </a:t>
            </a:r>
            <a:r>
              <a:rPr lang="it-IT" sz="2000" dirty="0" smtClean="0"/>
              <a:t>superfici;</a:t>
            </a:r>
            <a:endParaRPr lang="it-IT" sz="2000" dirty="0"/>
          </a:p>
          <a:p>
            <a:r>
              <a:rPr lang="it-IT" sz="2000" dirty="0" smtClean="0"/>
              <a:t>areare </a:t>
            </a:r>
            <a:r>
              <a:rPr lang="it-IT" sz="2000" dirty="0"/>
              <a:t>frequentemente i locali e privilegiare le attività all’aria aperta, evitando i luoghi chiusi </a:t>
            </a:r>
            <a:r>
              <a:rPr lang="it-IT" sz="2000" dirty="0" smtClean="0"/>
              <a:t>e affollati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233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2. </a:t>
            </a:r>
            <a:r>
              <a:rPr lang="it-IT" b="1" dirty="0" smtClean="0"/>
              <a:t>Manutenzione dei locali: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0008" y="2133599"/>
            <a:ext cx="9684604" cy="4302369"/>
          </a:xfrm>
        </p:spPr>
        <p:txBody>
          <a:bodyPr/>
          <a:lstStyle/>
          <a:p>
            <a:r>
              <a:rPr lang="it-IT" sz="2000" dirty="0"/>
              <a:t>Dovrà essere garantito un </a:t>
            </a:r>
            <a:r>
              <a:rPr lang="it-IT" sz="2000" b="1" dirty="0"/>
              <a:t>buon ricambio dell’aria </a:t>
            </a:r>
            <a:r>
              <a:rPr lang="it-IT" sz="2000" dirty="0"/>
              <a:t>in tutti gli spazi chiusi </a:t>
            </a:r>
            <a:r>
              <a:rPr lang="it-IT" sz="2000" dirty="0" smtClean="0"/>
              <a:t>frequentati.</a:t>
            </a:r>
          </a:p>
          <a:p>
            <a:r>
              <a:rPr lang="it-IT" sz="2000" dirty="0"/>
              <a:t>Le </a:t>
            </a:r>
            <a:r>
              <a:rPr lang="it-IT" sz="2000" b="1" dirty="0"/>
              <a:t>superfici a maggior contatto con le mani </a:t>
            </a:r>
            <a:r>
              <a:rPr lang="it-IT" sz="2000" dirty="0"/>
              <a:t>(es. maniglie delle porte, interruttori, corrimano, etc</a:t>
            </a:r>
            <a:r>
              <a:rPr lang="it-IT" sz="2000" dirty="0" smtClean="0"/>
              <a:t>.)</a:t>
            </a:r>
            <a:r>
              <a:rPr lang="it-IT" sz="2000" dirty="0"/>
              <a:t> dovranno essere disinfettate regolarmente almeno una volta al giorno</a:t>
            </a:r>
            <a:r>
              <a:rPr lang="it-IT" sz="2000" dirty="0" smtClean="0"/>
              <a:t>.</a:t>
            </a:r>
          </a:p>
          <a:p>
            <a:r>
              <a:rPr lang="it-IT" sz="2000" b="1" dirty="0"/>
              <a:t>Riorganizzare</a:t>
            </a:r>
            <a:r>
              <a:rPr lang="it-IT" sz="2000" dirty="0"/>
              <a:t> le strutture e le attività svolte al fine di garantire la presenza dei soli arredi, oggetti </a:t>
            </a:r>
            <a:r>
              <a:rPr lang="it-IT" sz="2000" dirty="0" smtClean="0"/>
              <a:t>e giochi </a:t>
            </a:r>
            <a:r>
              <a:rPr lang="it-IT" sz="2000" b="1" dirty="0"/>
              <a:t>strettamente indispensabili</a:t>
            </a:r>
            <a:r>
              <a:rPr lang="it-IT" sz="2000" dirty="0" smtClean="0"/>
              <a:t>.</a:t>
            </a:r>
          </a:p>
          <a:p>
            <a:r>
              <a:rPr lang="it-IT" sz="2000" dirty="0"/>
              <a:t>Pulizia accurata dei locali una volta al giorno con particolare attenzione alla </a:t>
            </a:r>
            <a:r>
              <a:rPr lang="it-IT" sz="2000" b="1" dirty="0"/>
              <a:t>zona filtro/commiato</a:t>
            </a:r>
            <a:r>
              <a:rPr lang="it-IT" sz="2000" dirty="0" smtClean="0"/>
              <a:t>.</a:t>
            </a:r>
          </a:p>
          <a:p>
            <a:r>
              <a:rPr lang="it-IT" sz="2000" dirty="0"/>
              <a:t>Disinfezione dei </a:t>
            </a:r>
            <a:r>
              <a:rPr lang="it-IT" sz="2000" b="1" dirty="0"/>
              <a:t>servizi igienici </a:t>
            </a:r>
            <a:r>
              <a:rPr lang="it-IT" sz="2000" dirty="0"/>
              <a:t>almeno una volta al giorno</a:t>
            </a:r>
            <a:r>
              <a:rPr lang="it-IT" sz="2000" dirty="0" smtClean="0"/>
              <a:t>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6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2569" y="632903"/>
            <a:ext cx="9412043" cy="128089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Modulazione del distanziamento sociale: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chemeClr val="tx1"/>
                </a:solidFill>
              </a:rPr>
              <a:t>la logica dei «piccoli gruppi»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61746" y="1913793"/>
            <a:ext cx="9842866" cy="494420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rispetto delle norme di distanziamento e il mantenimento della distanza interpersonale sono obiettivi </a:t>
            </a:r>
            <a:r>
              <a:rPr lang="it-IT" dirty="0" smtClean="0"/>
              <a:t>che possono </a:t>
            </a:r>
            <a:r>
              <a:rPr lang="it-IT" dirty="0"/>
              <a:t>essere applicati </a:t>
            </a:r>
            <a:r>
              <a:rPr lang="it-IT" b="1" dirty="0"/>
              <a:t>solo compatibilmente con il grado di autonomia e di consapevolezza dei </a:t>
            </a:r>
            <a:r>
              <a:rPr lang="it-IT" b="1" dirty="0" smtClean="0"/>
              <a:t>minori.</a:t>
            </a:r>
          </a:p>
          <a:p>
            <a:r>
              <a:rPr lang="it-IT" dirty="0" smtClean="0"/>
              <a:t>La </a:t>
            </a:r>
            <a:r>
              <a:rPr lang="it-IT" dirty="0"/>
              <a:t>composizione dei gruppi di bambini deve essere </a:t>
            </a:r>
            <a:r>
              <a:rPr lang="it-IT" b="1" dirty="0"/>
              <a:t>il più possibile stabile nel tempo </a:t>
            </a:r>
            <a:r>
              <a:rPr lang="it-IT" dirty="0"/>
              <a:t>mantenendo, inoltre, </a:t>
            </a:r>
            <a:r>
              <a:rPr lang="it-IT" dirty="0" smtClean="0"/>
              <a:t>per quanto </a:t>
            </a:r>
            <a:r>
              <a:rPr lang="it-IT" dirty="0"/>
              <a:t>possibile </a:t>
            </a:r>
            <a:r>
              <a:rPr lang="it-IT" b="1" dirty="0"/>
              <a:t>lo stesso personale a contatto </a:t>
            </a:r>
            <a:r>
              <a:rPr lang="it-IT" dirty="0"/>
              <a:t>con lo stesso gruppo di minori.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gruppi devono </a:t>
            </a:r>
            <a:r>
              <a:rPr lang="it-IT" dirty="0" smtClean="0"/>
              <a:t>considerarsi come </a:t>
            </a:r>
            <a:r>
              <a:rPr lang="it-IT" b="1" dirty="0"/>
              <a:t>unità epidemiologiche </a:t>
            </a:r>
            <a:r>
              <a:rPr lang="it-IT" dirty="0"/>
              <a:t>e devono preferibilmente essere formati da bambini che appartengano al </a:t>
            </a:r>
            <a:r>
              <a:rPr lang="it-IT" dirty="0" smtClean="0"/>
              <a:t>minor numero </a:t>
            </a:r>
            <a:r>
              <a:rPr lang="it-IT" dirty="0"/>
              <a:t>possibile di gruppi di familiari</a:t>
            </a:r>
            <a:r>
              <a:rPr lang="it-IT" dirty="0" smtClean="0"/>
              <a:t>.</a:t>
            </a:r>
          </a:p>
          <a:p>
            <a:r>
              <a:rPr lang="it-IT" dirty="0"/>
              <a:t>Vanno altresì </a:t>
            </a:r>
            <a:r>
              <a:rPr lang="it-IT" b="1" dirty="0"/>
              <a:t>favorite il più possibile le attività all’aperto </a:t>
            </a:r>
            <a:r>
              <a:rPr lang="it-IT" dirty="0"/>
              <a:t>nel rispetto dei principi appena esposti e </a:t>
            </a:r>
            <a:r>
              <a:rPr lang="it-IT" dirty="0" smtClean="0"/>
              <a:t>organizzato per </a:t>
            </a:r>
            <a:r>
              <a:rPr lang="it-IT" dirty="0"/>
              <a:t>turni l’utilizzo degli spazi comuni (es. mensa) in funzione della numerosità e delle dimensioni </a:t>
            </a:r>
            <a:r>
              <a:rPr lang="it-IT" dirty="0" smtClean="0"/>
              <a:t>degli ambienti.</a:t>
            </a:r>
          </a:p>
          <a:p>
            <a:r>
              <a:rPr lang="it-IT" dirty="0"/>
              <a:t>In particolare devono essere adottate misure organizzative </a:t>
            </a:r>
            <a:r>
              <a:rPr lang="it-IT" dirty="0" smtClean="0"/>
              <a:t>per </a:t>
            </a:r>
            <a:r>
              <a:rPr lang="it-IT" b="1" dirty="0" smtClean="0"/>
              <a:t>evitare </a:t>
            </a:r>
            <a:r>
              <a:rPr lang="it-IT" b="1" dirty="0"/>
              <a:t>assembramenti tra genitori</a:t>
            </a:r>
            <a:r>
              <a:rPr lang="it-IT" dirty="0"/>
              <a:t>, al momento di portare il minore o di venirlo a prendere (</a:t>
            </a:r>
            <a:r>
              <a:rPr lang="it-IT" dirty="0" smtClean="0"/>
              <a:t>parcheggi adiacenti </a:t>
            </a:r>
            <a:r>
              <a:rPr lang="it-IT" dirty="0"/>
              <a:t>e spazi esterni inclusi). Agli stessi genitori </a:t>
            </a:r>
            <a:r>
              <a:rPr lang="it-IT" b="1" dirty="0"/>
              <a:t>non deve essere consentito l’ingresso alla struttura</a:t>
            </a:r>
            <a:r>
              <a:rPr lang="it-IT" dirty="0"/>
              <a:t>, </a:t>
            </a:r>
            <a:r>
              <a:rPr lang="it-IT" dirty="0" smtClean="0"/>
              <a:t>ad eccezione </a:t>
            </a:r>
            <a:r>
              <a:rPr lang="it-IT" dirty="0"/>
              <a:t>del locale dedicato all’accoglienza e al ritiro.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19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Rapporto personale educativo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55177" y="1661746"/>
            <a:ext cx="9649435" cy="424947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Si prevede un </a:t>
            </a:r>
            <a:r>
              <a:rPr lang="it-IT" b="1" dirty="0" smtClean="0"/>
              <a:t>rapporto personale </a:t>
            </a:r>
            <a:r>
              <a:rPr lang="it-IT" b="1" dirty="0"/>
              <a:t>educativo e minori di</a:t>
            </a:r>
            <a:r>
              <a:rPr lang="it-IT" b="1" dirty="0" smtClean="0"/>
              <a:t>:</a:t>
            </a:r>
            <a:endParaRPr lang="it-IT" b="1" dirty="0"/>
          </a:p>
          <a:p>
            <a:pPr marL="0" indent="0">
              <a:buNone/>
            </a:pPr>
            <a:r>
              <a:rPr lang="it-IT" sz="3200" dirty="0" smtClean="0"/>
              <a:t>- </a:t>
            </a:r>
            <a:r>
              <a:rPr lang="it-IT" sz="3200" b="1" dirty="0"/>
              <a:t>1:5 nel caso di bambini da 0 a 5 anni;</a:t>
            </a:r>
          </a:p>
          <a:p>
            <a:pPr marL="0" indent="0">
              <a:buNone/>
            </a:pPr>
            <a:r>
              <a:rPr lang="it-IT" sz="3200" dirty="0" smtClean="0"/>
              <a:t>- </a:t>
            </a:r>
            <a:r>
              <a:rPr lang="it-IT" sz="3200" b="1" dirty="0" smtClean="0"/>
              <a:t>1:7 </a:t>
            </a:r>
            <a:r>
              <a:rPr lang="it-IT" sz="3200" b="1" dirty="0"/>
              <a:t>nel caso di bambini da 6 a 11 anni;</a:t>
            </a:r>
          </a:p>
          <a:p>
            <a:pPr marL="0" indent="0">
              <a:buNone/>
            </a:pPr>
            <a:r>
              <a:rPr lang="it-IT" sz="3200" dirty="0"/>
              <a:t>- </a:t>
            </a:r>
            <a:r>
              <a:rPr lang="it-IT" sz="3200" b="1" dirty="0"/>
              <a:t>1:10 nel caso di ragazzi da 12 a 17 anni</a:t>
            </a:r>
            <a:r>
              <a:rPr lang="it-IT" sz="3200" dirty="0" smtClean="0"/>
              <a:t>.</a:t>
            </a:r>
          </a:p>
          <a:p>
            <a:endParaRPr lang="it-IT" sz="3200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2200" dirty="0" smtClean="0"/>
              <a:t>Il </a:t>
            </a:r>
            <a:r>
              <a:rPr lang="it-IT" sz="2200" dirty="0"/>
              <a:t>rispetto delle distanze di sicurezza di almeno un metro deve essere mantenuto tra personale dipendente </a:t>
            </a:r>
            <a:r>
              <a:rPr lang="it-IT" sz="2200" dirty="0" smtClean="0"/>
              <a:t>ed eventuali </a:t>
            </a:r>
            <a:r>
              <a:rPr lang="it-IT" sz="2200" dirty="0"/>
              <a:t>fornitori e, per quanto possibile, anche tra genitore e personale dipendente.</a:t>
            </a:r>
          </a:p>
          <a:p>
            <a:pPr marL="0" indent="0">
              <a:buNone/>
            </a:pPr>
            <a:endParaRPr lang="it-IT" dirty="0"/>
          </a:p>
          <a:p>
            <a:endParaRPr lang="it-I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Adempimenti del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b="1" dirty="0" smtClean="0"/>
              <a:t>«datore di lavoro» (= parroco):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7637" y="1978269"/>
            <a:ext cx="10304585" cy="462475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Garantire, prima della riapertura, </a:t>
            </a:r>
            <a:r>
              <a:rPr lang="it-IT" b="1" dirty="0"/>
              <a:t>la pulizia </a:t>
            </a:r>
            <a:r>
              <a:rPr lang="it-IT" dirty="0"/>
              <a:t>e disinfezione di tutti i locali e di tutti gli oggetti</a:t>
            </a:r>
            <a:r>
              <a:rPr lang="it-IT" dirty="0" smtClean="0"/>
              <a:t>.</a:t>
            </a:r>
          </a:p>
          <a:p>
            <a:r>
              <a:rPr lang="it-IT" dirty="0"/>
              <a:t>Garantire la fornitura di tutti i </a:t>
            </a:r>
            <a:r>
              <a:rPr lang="it-IT" b="1" dirty="0"/>
              <a:t>DPI previsti </a:t>
            </a:r>
            <a:r>
              <a:rPr lang="it-IT" dirty="0"/>
              <a:t>ai propri dipendenti</a:t>
            </a:r>
            <a:r>
              <a:rPr lang="it-IT" dirty="0" smtClean="0"/>
              <a:t>.</a:t>
            </a:r>
          </a:p>
          <a:p>
            <a:r>
              <a:rPr lang="it-IT" dirty="0"/>
              <a:t>Garantire la disponibilità di </a:t>
            </a:r>
            <a:r>
              <a:rPr lang="it-IT" b="1" dirty="0"/>
              <a:t>soluzioni idroalcoliche </a:t>
            </a:r>
            <a:r>
              <a:rPr lang="it-IT" dirty="0"/>
              <a:t>in tutta la struttura con particolare attenzione </a:t>
            </a:r>
            <a:r>
              <a:rPr lang="it-IT" dirty="0" smtClean="0"/>
              <a:t>(fuori portata bambini)</a:t>
            </a:r>
          </a:p>
          <a:p>
            <a:r>
              <a:rPr lang="it-IT" dirty="0"/>
              <a:t>Verificare i </a:t>
            </a:r>
            <a:r>
              <a:rPr lang="it-IT" b="1" dirty="0"/>
              <a:t>requisiti di formazione del </a:t>
            </a:r>
            <a:r>
              <a:rPr lang="it-IT" b="1" dirty="0" smtClean="0"/>
              <a:t>personale</a:t>
            </a:r>
            <a:r>
              <a:rPr lang="it-IT" dirty="0"/>
              <a:t>;</a:t>
            </a:r>
            <a:r>
              <a:rPr lang="it-IT" dirty="0" smtClean="0"/>
              <a:t> coinvolgimento </a:t>
            </a:r>
            <a:r>
              <a:rPr lang="it-IT" dirty="0"/>
              <a:t>di </a:t>
            </a:r>
            <a:r>
              <a:rPr lang="it-IT" b="1" dirty="0"/>
              <a:t>operatori volontari opportunamente formati</a:t>
            </a:r>
            <a:r>
              <a:rPr lang="it-IT" dirty="0"/>
              <a:t>; nel caso di volontari minori sono </a:t>
            </a:r>
            <a:r>
              <a:rPr lang="it-IT" dirty="0" smtClean="0"/>
              <a:t>da considerare </a:t>
            </a:r>
            <a:r>
              <a:rPr lang="it-IT" dirty="0"/>
              <a:t>in soprannumero rispetto al rapporto tra operatori e bambini/ragazzi</a:t>
            </a:r>
            <a:r>
              <a:rPr lang="it-IT" dirty="0" smtClean="0"/>
              <a:t>.</a:t>
            </a:r>
          </a:p>
          <a:p>
            <a:r>
              <a:rPr lang="it-IT" dirty="0"/>
              <a:t>Predisporre per il personale dipendente, sia professionale che volontario, </a:t>
            </a:r>
            <a:r>
              <a:rPr lang="it-IT" b="1" dirty="0"/>
              <a:t>momenti di </a:t>
            </a:r>
            <a:r>
              <a:rPr lang="it-IT" b="1" dirty="0" smtClean="0"/>
              <a:t>formazione specifica </a:t>
            </a:r>
            <a:r>
              <a:rPr lang="it-IT" dirty="0"/>
              <a:t>sui temi della prevenzione di COVID-19, del corretto utilizzo dei dispositivi di </a:t>
            </a:r>
            <a:r>
              <a:rPr lang="it-IT" dirty="0" smtClean="0"/>
              <a:t>protezione individuale</a:t>
            </a:r>
            <a:r>
              <a:rPr lang="it-IT" dirty="0"/>
              <a:t>, delle misure di igiene, e sulle nuove modalità didattiche necessarie alla </a:t>
            </a:r>
            <a:r>
              <a:rPr lang="it-IT" dirty="0" smtClean="0"/>
              <a:t>nuova organizzazione.</a:t>
            </a:r>
          </a:p>
          <a:p>
            <a:r>
              <a:rPr lang="it-IT" dirty="0"/>
              <a:t>Informare i dipendenti che, qualora siano venuti a contatto con un caso confermato o sospetto </a:t>
            </a:r>
            <a:r>
              <a:rPr lang="it-IT" dirty="0" smtClean="0"/>
              <a:t>di COVID-19 </a:t>
            </a:r>
            <a:r>
              <a:rPr lang="it-IT" dirty="0"/>
              <a:t>nei </a:t>
            </a:r>
            <a:r>
              <a:rPr lang="it-IT" b="1" dirty="0"/>
              <a:t>14 giorni precedenti</a:t>
            </a:r>
            <a:r>
              <a:rPr lang="it-IT" dirty="0"/>
              <a:t>, devono astenersi dal lavoro e contattare immediatamente il </a:t>
            </a:r>
            <a:r>
              <a:rPr lang="it-IT" dirty="0" smtClean="0"/>
              <a:t>proprio Medico </a:t>
            </a:r>
            <a:r>
              <a:rPr lang="it-IT" dirty="0"/>
              <a:t>Curante o il Servizio di Igiene e Sanità Pubblica territorialmente competente</a:t>
            </a:r>
            <a:r>
              <a:rPr lang="it-IT" dirty="0" smtClean="0"/>
              <a:t>.</a:t>
            </a:r>
          </a:p>
          <a:p>
            <a:r>
              <a:rPr lang="it-IT" dirty="0"/>
              <a:t>Predisporre </a:t>
            </a:r>
            <a:r>
              <a:rPr lang="it-IT" b="1" dirty="0"/>
              <a:t>idoneo materiale informativo </a:t>
            </a:r>
            <a:r>
              <a:rPr lang="it-IT" dirty="0"/>
              <a:t>da appendere e consegnare a dipendenti e genitori </a:t>
            </a:r>
            <a:r>
              <a:rPr lang="it-IT" dirty="0" smtClean="0"/>
              <a:t>rispetto alle </a:t>
            </a:r>
            <a:r>
              <a:rPr lang="it-IT" dirty="0"/>
              <a:t>indicazioni igienico comportamentali da tenere per contrastare la diffusione di SARS-CoV-2</a:t>
            </a:r>
            <a:r>
              <a:rPr lang="it-IT" dirty="0" smtClean="0"/>
              <a:t>. (anche segnaletica)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49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</a:t>
            </a:r>
            <a:r>
              <a:rPr lang="it-IT" dirty="0" smtClean="0">
                <a:solidFill>
                  <a:srgbClr val="FF0000"/>
                </a:solidFill>
              </a:rPr>
              <a:t>e del Personale </a:t>
            </a:r>
            <a:r>
              <a:rPr lang="it-IT" b="1" dirty="0" smtClean="0"/>
              <a:t>dipendente/volontario: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34209" y="1905000"/>
            <a:ext cx="10370404" cy="4671646"/>
          </a:xfrm>
        </p:spPr>
        <p:txBody>
          <a:bodyPr>
            <a:normAutofit fontScale="92500"/>
          </a:bodyPr>
          <a:lstStyle/>
          <a:p>
            <a:r>
              <a:rPr lang="it-IT" dirty="0"/>
              <a:t>Utilizzare sempre e correttamente </a:t>
            </a:r>
            <a:r>
              <a:rPr lang="it-IT" b="1" dirty="0"/>
              <a:t>tutti i DPI raccomandati </a:t>
            </a:r>
            <a:r>
              <a:rPr lang="it-IT" dirty="0"/>
              <a:t>previsti dal decreto legge che </a:t>
            </a:r>
            <a:r>
              <a:rPr lang="it-IT" dirty="0" smtClean="0"/>
              <a:t>verranno forniti </a:t>
            </a:r>
            <a:r>
              <a:rPr lang="it-IT" dirty="0"/>
              <a:t>dal datore di lavoro</a:t>
            </a:r>
            <a:r>
              <a:rPr lang="it-IT" dirty="0" smtClean="0"/>
              <a:t>.</a:t>
            </a:r>
          </a:p>
          <a:p>
            <a:r>
              <a:rPr lang="it-IT" dirty="0"/>
              <a:t>P</a:t>
            </a:r>
            <a:r>
              <a:rPr lang="it-IT" dirty="0" smtClean="0"/>
              <a:t>rovvedere </a:t>
            </a:r>
            <a:r>
              <a:rPr lang="it-IT" dirty="0"/>
              <a:t>ad una </a:t>
            </a:r>
            <a:r>
              <a:rPr lang="it-IT" b="1" dirty="0"/>
              <a:t>frequente igiene delle mani </a:t>
            </a:r>
            <a:r>
              <a:rPr lang="it-IT" dirty="0"/>
              <a:t>con acqua e sapone o in </a:t>
            </a:r>
            <a:r>
              <a:rPr lang="it-IT" dirty="0" smtClean="0"/>
              <a:t>alternativa con </a:t>
            </a:r>
            <a:r>
              <a:rPr lang="it-IT" dirty="0"/>
              <a:t>soluzione idroalcolica: all’arrivo in struttura, ad ogni cambio attività, dopo l’utilizzo dei </a:t>
            </a:r>
            <a:r>
              <a:rPr lang="it-IT" dirty="0" smtClean="0"/>
              <a:t>servizi igienici </a:t>
            </a:r>
            <a:r>
              <a:rPr lang="it-IT" dirty="0"/>
              <a:t>e prima dell’eventuale consumazione di pasti, </a:t>
            </a:r>
            <a:r>
              <a:rPr lang="it-IT" dirty="0" smtClean="0"/>
              <a:t>prima </a:t>
            </a:r>
            <a:r>
              <a:rPr lang="it-IT" dirty="0"/>
              <a:t>di lasciare </a:t>
            </a:r>
            <a:r>
              <a:rPr lang="it-IT" dirty="0" smtClean="0"/>
              <a:t>la struttura.</a:t>
            </a:r>
          </a:p>
          <a:p>
            <a:r>
              <a:rPr lang="it-IT" dirty="0"/>
              <a:t>Il </a:t>
            </a:r>
            <a:r>
              <a:rPr lang="it-IT" b="1" dirty="0"/>
              <a:t>vestiario</a:t>
            </a:r>
            <a:r>
              <a:rPr lang="it-IT" dirty="0"/>
              <a:t> utilizzato all’interno del servizio non dovrà essere utilizzato in altri contesti sociali</a:t>
            </a:r>
            <a:r>
              <a:rPr lang="it-IT" dirty="0" smtClean="0"/>
              <a:t>.</a:t>
            </a:r>
          </a:p>
          <a:p>
            <a:r>
              <a:rPr lang="it-IT" dirty="0"/>
              <a:t>Le </a:t>
            </a:r>
            <a:r>
              <a:rPr lang="it-IT" b="1" dirty="0"/>
              <a:t>scarpe</a:t>
            </a:r>
            <a:r>
              <a:rPr lang="it-IT" dirty="0"/>
              <a:t> da esterno dovranno essere lasciate in zona accoglienza e non utilizzate all’interno </a:t>
            </a:r>
            <a:r>
              <a:rPr lang="it-IT" dirty="0" smtClean="0"/>
              <a:t>della struttura</a:t>
            </a:r>
            <a:r>
              <a:rPr lang="it-IT" dirty="0"/>
              <a:t>; all’interno della struttura utilizzare solo le scarpe previste per il lavoro</a:t>
            </a:r>
            <a:r>
              <a:rPr lang="it-IT" dirty="0" smtClean="0"/>
              <a:t>.</a:t>
            </a:r>
          </a:p>
          <a:p>
            <a:r>
              <a:rPr lang="it-IT" dirty="0"/>
              <a:t>Dovrà essere prevista la </a:t>
            </a:r>
            <a:r>
              <a:rPr lang="it-IT" b="1" dirty="0"/>
              <a:t>rilevazione quotidiana della temperatura corporea </a:t>
            </a:r>
            <a:r>
              <a:rPr lang="it-IT" dirty="0"/>
              <a:t>all’ingresso e all’uscita: </a:t>
            </a:r>
            <a:r>
              <a:rPr lang="it-IT" dirty="0" smtClean="0"/>
              <a:t>in caso </a:t>
            </a:r>
            <a:r>
              <a:rPr lang="it-IT" dirty="0"/>
              <a:t>di </a:t>
            </a:r>
            <a:r>
              <a:rPr lang="it-IT" b="1" dirty="0"/>
              <a:t>T ≥ 37.5° il personale verrà immediatamente allontanato dalla struttura </a:t>
            </a:r>
            <a:r>
              <a:rPr lang="it-IT" dirty="0"/>
              <a:t>e dovrà contattare </a:t>
            </a:r>
            <a:r>
              <a:rPr lang="it-IT" dirty="0" smtClean="0"/>
              <a:t>il proprio </a:t>
            </a:r>
            <a:r>
              <a:rPr lang="it-IT" dirty="0"/>
              <a:t>Medico di Medicina Generale</a:t>
            </a:r>
            <a:r>
              <a:rPr lang="it-IT" dirty="0" smtClean="0"/>
              <a:t>.</a:t>
            </a:r>
          </a:p>
          <a:p>
            <a:r>
              <a:rPr lang="it-IT" dirty="0"/>
              <a:t>In caso di </a:t>
            </a:r>
            <a:r>
              <a:rPr lang="it-IT" b="1" dirty="0"/>
              <a:t>sintomi</a:t>
            </a:r>
            <a:r>
              <a:rPr lang="it-IT" dirty="0"/>
              <a:t> che possano far sospettare una infezione da SARS-CoV-2 </a:t>
            </a:r>
            <a:r>
              <a:rPr lang="it-IT" dirty="0" smtClean="0"/>
              <a:t>il </a:t>
            </a:r>
            <a:r>
              <a:rPr lang="it-IT" dirty="0"/>
              <a:t>lavoratore non dovrà recarsi al lavoro e provvederà a restare in isolamento domiciliare</a:t>
            </a:r>
            <a:r>
              <a:rPr lang="it-IT" dirty="0" smtClean="0"/>
              <a:t>,</a:t>
            </a:r>
            <a:r>
              <a:rPr lang="it-IT" dirty="0"/>
              <a:t> a contattare immediatamente il proprio Medico Curante e a comunicare al datore di lavoro </a:t>
            </a:r>
            <a:r>
              <a:rPr lang="it-IT" dirty="0" smtClean="0"/>
              <a:t>la motivazione </a:t>
            </a:r>
            <a:r>
              <a:rPr lang="it-IT" dirty="0"/>
              <a:t>dell’assenza.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55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ACCOGLIENZA DEI BAMBINI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1802423" y="1905000"/>
            <a:ext cx="5100653" cy="4152900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È POSSIBILE</a:t>
            </a:r>
            <a:r>
              <a:rPr lang="it-IT" b="1" dirty="0" smtClean="0"/>
              <a:t>:</a:t>
            </a:r>
          </a:p>
          <a:p>
            <a:r>
              <a:rPr lang="it-IT" dirty="0" smtClean="0"/>
              <a:t>Un genitore per volta (meglio lo stesso di riferimento)</a:t>
            </a:r>
          </a:p>
          <a:p>
            <a:r>
              <a:rPr lang="it-IT" dirty="0" smtClean="0"/>
              <a:t>Prevedere una zona esterna di accoglienza</a:t>
            </a:r>
          </a:p>
          <a:p>
            <a:r>
              <a:rPr lang="it-IT" dirty="0" smtClean="0"/>
              <a:t>Distinte porte di entrata e uscita (soluzione idroalcolica)</a:t>
            </a:r>
          </a:p>
          <a:p>
            <a:r>
              <a:rPr lang="it-IT" dirty="0" smtClean="0"/>
              <a:t>Ampliare gli orari di ingresso e uscita onde evitare assembramento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903076" y="1905000"/>
            <a:ext cx="4711562" cy="4654061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È FATTO OBBLIGO/ DIVIETO:</a:t>
            </a:r>
          </a:p>
          <a:p>
            <a:r>
              <a:rPr lang="it-IT" b="1" dirty="0" smtClean="0"/>
              <a:t>rilevazione </a:t>
            </a:r>
            <a:r>
              <a:rPr lang="it-IT" b="1" dirty="0"/>
              <a:t>quotidiana della temperatura corporea, congiuntamente a </a:t>
            </a:r>
            <a:r>
              <a:rPr lang="it-IT" b="1" dirty="0" smtClean="0"/>
              <a:t>quella del </a:t>
            </a:r>
            <a:r>
              <a:rPr lang="it-IT" b="1" dirty="0"/>
              <a:t>genitore, all’arrivo in struttura e </a:t>
            </a:r>
            <a:r>
              <a:rPr lang="it-IT" b="1" dirty="0" smtClean="0"/>
              <a:t>all’uscita</a:t>
            </a:r>
          </a:p>
          <a:p>
            <a:r>
              <a:rPr lang="it-IT" dirty="0" smtClean="0"/>
              <a:t>Interdetto l’acceso in </a:t>
            </a:r>
            <a:r>
              <a:rPr lang="it-IT" dirty="0"/>
              <a:t>caso di temperatura ≥ 37.5° all’ingresso </a:t>
            </a:r>
            <a:endParaRPr lang="it-IT" dirty="0" smtClean="0"/>
          </a:p>
          <a:p>
            <a:r>
              <a:rPr lang="it-IT" dirty="0" smtClean="0"/>
              <a:t>Per il </a:t>
            </a:r>
            <a:r>
              <a:rPr lang="it-IT" dirty="0"/>
              <a:t>genitore </a:t>
            </a:r>
            <a:r>
              <a:rPr lang="it-IT" dirty="0" smtClean="0"/>
              <a:t>di </a:t>
            </a:r>
            <a:r>
              <a:rPr lang="it-IT" dirty="0"/>
              <a:t>contattare il proprio </a:t>
            </a:r>
            <a:r>
              <a:rPr lang="it-IT" dirty="0" smtClean="0"/>
              <a:t>medico</a:t>
            </a:r>
          </a:p>
          <a:p>
            <a:r>
              <a:rPr lang="it-IT" dirty="0"/>
              <a:t>Non è consentito portare dall’esterno all’interno della struttura oggetti o giocattoli.</a:t>
            </a:r>
          </a:p>
          <a:p>
            <a:endParaRPr lang="it-IT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399</TotalTime>
  <Words>1774</Words>
  <Application>Microsoft Office PowerPoint</Application>
  <PresentationFormat>Widescreen</PresentationFormat>
  <Paragraphs>157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Filo</vt:lpstr>
      <vt:lpstr>ESTATE  nella  FASE 2</vt:lpstr>
      <vt:lpstr>Premessa Il presente documento… Direzione di prevenzione della Regione Veneto (Ordinanza 29/5/2020) </vt:lpstr>
      <vt:lpstr>Indicazioni generali per la riapertura 1. Fattori di protezione «chiave»:</vt:lpstr>
      <vt:lpstr> 2. Manutenzione dei locali:</vt:lpstr>
      <vt:lpstr>Modulazione del distanziamento sociale: la logica dei «piccoli gruppi»</vt:lpstr>
      <vt:lpstr>Rapporto personale educativo</vt:lpstr>
      <vt:lpstr>Adempimenti del  «datore di lavoro» (= parroco):</vt:lpstr>
      <vt:lpstr>…e del Personale dipendente/volontario:</vt:lpstr>
      <vt:lpstr>ACCOGLIENZA DEI BAMBINI </vt:lpstr>
      <vt:lpstr>PERMANENZA DEI BAMBINI </vt:lpstr>
      <vt:lpstr>Presentazione standard di PowerPoint</vt:lpstr>
      <vt:lpstr>In caso di…</vt:lpstr>
      <vt:lpstr>«Cosa fai d'estate? almeno fino all'anno scorso»... Chi ha risposto?</vt:lpstr>
      <vt:lpstr>Alcuni dati</vt:lpstr>
      <vt:lpstr>Quale valore a tali proposte?</vt:lpstr>
      <vt:lpstr>E la comunità come è coinvolta?</vt:lpstr>
      <vt:lpstr>Quale atteggiamento di fronte a questa estate?</vt:lpstr>
      <vt:lpstr>Grazie  e Buon lavoro!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RipensaRe L’ Estate  al tempo del coronavirus</dc:title>
  <dc:creator>Roberto De Nardin</dc:creator>
  <cp:lastModifiedBy>Roberto De Nardin</cp:lastModifiedBy>
  <cp:revision>22</cp:revision>
  <dcterms:created xsi:type="dcterms:W3CDTF">2020-05-29T14:56:46Z</dcterms:created>
  <dcterms:modified xsi:type="dcterms:W3CDTF">2020-06-08T10:49:15Z</dcterms:modified>
</cp:coreProperties>
</file>